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7" r:id="rId2"/>
    <p:sldId id="276" r:id="rId3"/>
    <p:sldId id="278" r:id="rId4"/>
    <p:sldId id="277" r:id="rId5"/>
    <p:sldId id="275" r:id="rId6"/>
    <p:sldId id="274" r:id="rId7"/>
    <p:sldId id="273" r:id="rId8"/>
    <p:sldId id="279" r:id="rId9"/>
    <p:sldId id="280" r:id="rId10"/>
    <p:sldId id="264" r:id="rId11"/>
    <p:sldId id="270" r:id="rId12"/>
    <p:sldId id="281" r:id="rId13"/>
    <p:sldId id="282" r:id="rId14"/>
    <p:sldId id="284" r:id="rId15"/>
    <p:sldId id="286" r:id="rId16"/>
    <p:sldId id="287" r:id="rId17"/>
    <p:sldId id="289" r:id="rId18"/>
    <p:sldId id="285" r:id="rId1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8F8EF4-EB39-48AE-ABD4-50974D94E4DF}" type="datetimeFigureOut">
              <a:rPr lang="it-IT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4988DD-8E4C-42A8-883F-871EEDC8A3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D9E86860-1934-4AB1-9AD2-8E7E6CC8A03D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F72EF7FE-01C4-430A-A641-CA117E369A4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A43213-DE8E-42AB-A882-2521B2C7F454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0F7CB-7994-4E29-A4BB-8F0638EEDDF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68FFF-3D9E-4E42-BE3A-48CCD7063E34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96F9C-74E7-4902-B917-118C90791E5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1F0B56FA-6734-4906-B562-DD2D864D9E56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3CDE538-CFBD-4EB5-89E5-B7833B544CE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CB739F74-82C7-41C3-86A2-093403FB4A8B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5057F448-5AE3-4BD2-8696-EFAB57DA3D9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09EAD8-470D-431D-9E17-B8A16ADB2112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4BCD9-C755-4B32-8D69-0ECCF5A9721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285415-592B-4139-B2DB-2CED6325733D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F20BF-E946-4BED-AA3F-CB9E63AD920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57D8CB48-FC42-40F1-AC1B-A10E64C52522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666A06D-9171-4735-9B07-4EF27202AE5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DAD550-561C-45DA-B3D2-0744A2EB65E7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6CE8F-A17C-4CC1-9AEB-3FFD28E6BEE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4864E681-B785-4680-8DE2-F9AC0224D701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6E0E45FB-B69C-429C-98FD-FBAA2E533E3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5383B5EF-0186-4F0C-8B5F-CFCBB4B7A877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E3CABCB-9BCB-46A7-8AB6-6775CC475C2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A0ECD2-59A2-4141-8E1A-D426C265E8D5}" type="datetimeFigureOut">
              <a:rPr lang="it-IT" smtClean="0"/>
              <a:pPr>
                <a:defRPr/>
              </a:pPr>
              <a:t>25/10/2012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F905CE7-EEA9-4685-9082-235FF4C2E43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dramontelisciani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1691680" y="2564904"/>
            <a:ext cx="7200800" cy="352792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Strumento di diagnosi</a:t>
            </a:r>
            <a:br>
              <a:rPr lang="it-IT" dirty="0" smtClean="0"/>
            </a:br>
            <a:r>
              <a:rPr lang="it-IT" dirty="0" smtClean="0"/>
              <a:t> </a:t>
            </a:r>
            <a:br>
              <a:rPr lang="it-IT" dirty="0" smtClean="0"/>
            </a:br>
            <a:r>
              <a:rPr lang="it-IT" b="0" dirty="0" smtClean="0"/>
              <a:t>per il controllo dell’impresa</a:t>
            </a:r>
            <a:br>
              <a:rPr lang="it-IT" b="0" dirty="0" smtClean="0"/>
            </a:br>
            <a:r>
              <a:rPr lang="it-IT" b="0" dirty="0" smtClean="0"/>
              <a:t>e</a:t>
            </a:r>
            <a:br>
              <a:rPr lang="it-IT" b="0" dirty="0" smtClean="0"/>
            </a:br>
            <a:r>
              <a:rPr lang="it-IT" b="0" dirty="0" smtClean="0"/>
              <a:t>l’individuazione dello stato di crisi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5940152" y="188640"/>
            <a:ext cx="302433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60350"/>
            <a:ext cx="8229600" cy="6192838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endParaRPr lang="it-IT" sz="27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eaLnBrk="1" hangingPunct="1">
              <a:buFont typeface="Arial" charset="0"/>
              <a:buNone/>
            </a:pP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RINVIARE l’analisi della propria gestione è l’errore più frequente che si riscontra.</a:t>
            </a:r>
          </a:p>
          <a:p>
            <a:pPr algn="ctr" eaLnBrk="1" hangingPunct="1">
              <a:buFont typeface="Arial" charset="0"/>
              <a:buNone/>
            </a:pP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Nel frattempo le condizioni di disequilibrio / crisi permangono, e ciò può solo portare a </a:t>
            </a:r>
          </a:p>
          <a:p>
            <a:pPr algn="ctr" eaLnBrk="1" hangingPunct="1">
              <a:buFont typeface="Arial" charset="0"/>
              <a:buNone/>
            </a:pPr>
            <a:endParaRPr lang="it-IT" sz="27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eaLnBrk="1" hangingPunct="1">
              <a:buFont typeface="Arial" charset="0"/>
              <a:buNone/>
            </a:pPr>
            <a:r>
              <a:rPr lang="it-IT" sz="27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DISTRUGGERE  VALORE </a:t>
            </a:r>
          </a:p>
          <a:p>
            <a:pPr algn="ctr" eaLnBrk="1" hangingPunct="1">
              <a:buFont typeface="Arial" charset="0"/>
              <a:buNone/>
            </a:pPr>
            <a:endParaRPr lang="it-IT" sz="27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eaLnBrk="1" hangingPunct="1">
              <a:buFont typeface="Arial" charset="0"/>
              <a:buNone/>
            </a:pP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 la certezza che si manifesteranno solo gli effetti:</a:t>
            </a:r>
          </a:p>
          <a:p>
            <a:pPr algn="ctr"/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Tensione finanziaria</a:t>
            </a:r>
          </a:p>
          <a:p>
            <a:pPr algn="ctr"/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Crisi di liquidità</a:t>
            </a:r>
          </a:p>
          <a:p>
            <a:pPr algn="ctr"/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Default</a:t>
            </a:r>
          </a:p>
        </p:txBody>
      </p:sp>
      <p:sp>
        <p:nvSpPr>
          <p:cNvPr id="3" name="Rettangolo 2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>
                <a:latin typeface="+mn-lt"/>
                <a:hlinkClick r:id="rId2"/>
              </a:rPr>
              <a:t>www.sandramontelisciani.it</a:t>
            </a:r>
            <a:endParaRPr lang="it-IT" sz="1300" spc="100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ottotitolo 2"/>
          <p:cNvSpPr>
            <a:spLocks noGrp="1"/>
          </p:cNvSpPr>
          <p:nvPr>
            <p:ph type="subTitle" idx="1"/>
          </p:nvPr>
        </p:nvSpPr>
        <p:spPr>
          <a:xfrm>
            <a:off x="684213" y="981075"/>
            <a:ext cx="7775575" cy="46577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700" dirty="0" smtClean="0">
                <a:latin typeface="+mj-lt"/>
                <a:ea typeface="+mj-ea"/>
                <a:cs typeface="+mj-cs"/>
              </a:rPr>
              <a:t>Le imprese non sono autonome nel compiere un percorso obiettivo di controllo e di risanamento </a:t>
            </a:r>
          </a:p>
          <a:p>
            <a:pPr algn="ctr" eaLnBrk="1" hangingPunct="1"/>
            <a:endParaRPr lang="it-IT" sz="2700" dirty="0" smtClean="0">
              <a:latin typeface="+mj-lt"/>
              <a:ea typeface="+mj-ea"/>
              <a:cs typeface="+mj-cs"/>
            </a:endParaRPr>
          </a:p>
          <a:p>
            <a:pPr algn="ctr" eaLnBrk="1" hangingPunct="1"/>
            <a:r>
              <a:rPr lang="it-IT" sz="2700" dirty="0" smtClean="0">
                <a:latin typeface="+mj-lt"/>
                <a:ea typeface="+mj-ea"/>
                <a:cs typeface="+mj-cs"/>
              </a:rPr>
              <a:t>SERVONO </a:t>
            </a:r>
          </a:p>
          <a:p>
            <a:pPr algn="ctr" eaLnBrk="1" hangingPunct="1"/>
            <a:r>
              <a:rPr lang="it-IT" sz="2700" dirty="0" smtClean="0">
                <a:latin typeface="+mj-lt"/>
                <a:ea typeface="+mj-ea"/>
                <a:cs typeface="+mj-cs"/>
              </a:rPr>
              <a:t>COMPETENZE ESTERNE </a:t>
            </a:r>
          </a:p>
          <a:p>
            <a:pPr algn="ctr" eaLnBrk="1" hangingPunct="1"/>
            <a:r>
              <a:rPr lang="it-IT" sz="2700" dirty="0" smtClean="0">
                <a:latin typeface="+mj-lt"/>
                <a:ea typeface="+mj-ea"/>
                <a:cs typeface="+mj-cs"/>
              </a:rPr>
              <a:t>COMPETENTI  </a:t>
            </a:r>
          </a:p>
          <a:p>
            <a:pPr algn="ctr" eaLnBrk="1" hangingPunct="1"/>
            <a:r>
              <a:rPr lang="it-IT" sz="2700" dirty="0" smtClean="0">
                <a:latin typeface="+mj-lt"/>
                <a:ea typeface="+mj-ea"/>
                <a:cs typeface="+mj-cs"/>
              </a:rPr>
              <a:t>INDIPENDENTI</a:t>
            </a:r>
          </a:p>
        </p:txBody>
      </p:sp>
      <p:sp>
        <p:nvSpPr>
          <p:cNvPr id="4" name="Rettangolo 3"/>
          <p:cNvSpPr/>
          <p:nvPr/>
        </p:nvSpPr>
        <p:spPr>
          <a:xfrm>
            <a:off x="6012160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>
                <a:latin typeface="+mn-lt"/>
                <a:hlinkClick r:id="rId2"/>
              </a:rPr>
              <a:t>www.sandramontelisciani.it</a:t>
            </a:r>
            <a:endParaRPr lang="it-IT" sz="1300" spc="100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864176" cy="5818976"/>
          </a:xfrm>
        </p:spPr>
        <p:txBody>
          <a:bodyPr>
            <a:normAutofit/>
          </a:bodyPr>
          <a:lstStyle/>
          <a:p>
            <a:endParaRPr lang="it-IT" sz="2000" dirty="0" smtClean="0"/>
          </a:p>
          <a:p>
            <a:r>
              <a:rPr lang="it-IT" sz="2000" dirty="0" smtClean="0"/>
              <a:t> </a:t>
            </a:r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r>
              <a:rPr lang="it-IT" sz="2000" b="1" dirty="0" smtClean="0"/>
              <a:t>Intervento   LUNGO  /</a:t>
            </a:r>
          </a:p>
          <a:p>
            <a:r>
              <a:rPr lang="it-IT" sz="2000" b="1" dirty="0" err="1" smtClean="0"/>
              <a:t>Temporary</a:t>
            </a:r>
            <a:r>
              <a:rPr lang="it-IT" sz="2000" b="1" dirty="0" smtClean="0"/>
              <a:t> Manager</a:t>
            </a:r>
            <a:endParaRPr lang="it-IT" sz="2000" b="1" dirty="0"/>
          </a:p>
        </p:txBody>
      </p:sp>
      <p:sp>
        <p:nvSpPr>
          <p:cNvPr id="5" name="Parentesi graffa chiusa 4"/>
          <p:cNvSpPr/>
          <p:nvPr/>
        </p:nvSpPr>
        <p:spPr>
          <a:xfrm>
            <a:off x="6228184" y="548680"/>
            <a:ext cx="576064" cy="59046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1907704" y="2348880"/>
            <a:ext cx="2448272" cy="79208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DEFINIZIONE DEL MANDATO</a:t>
            </a:r>
            <a:endParaRPr lang="it-IT" sz="1600" dirty="0"/>
          </a:p>
        </p:txBody>
      </p:sp>
      <p:sp>
        <p:nvSpPr>
          <p:cNvPr id="19" name="Freccia in giù 18"/>
          <p:cNvSpPr/>
          <p:nvPr/>
        </p:nvSpPr>
        <p:spPr>
          <a:xfrm>
            <a:off x="2987824" y="5445224"/>
            <a:ext cx="50405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in giù 20"/>
          <p:cNvSpPr/>
          <p:nvPr/>
        </p:nvSpPr>
        <p:spPr>
          <a:xfrm>
            <a:off x="2843808" y="2060848"/>
            <a:ext cx="50405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arrotondato 22"/>
          <p:cNvSpPr/>
          <p:nvPr/>
        </p:nvSpPr>
        <p:spPr>
          <a:xfrm>
            <a:off x="1979712" y="4725144"/>
            <a:ext cx="2448272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CONTROLLO</a:t>
            </a:r>
            <a:endParaRPr lang="it-IT" dirty="0"/>
          </a:p>
        </p:txBody>
      </p:sp>
      <p:sp>
        <p:nvSpPr>
          <p:cNvPr id="25" name="Rettangolo arrotondato 24"/>
          <p:cNvSpPr/>
          <p:nvPr/>
        </p:nvSpPr>
        <p:spPr>
          <a:xfrm>
            <a:off x="1979712" y="3573016"/>
            <a:ext cx="24482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AZIONE</a:t>
            </a:r>
            <a:endParaRPr lang="it-IT" b="1" dirty="0"/>
          </a:p>
        </p:txBody>
      </p:sp>
      <p:sp>
        <p:nvSpPr>
          <p:cNvPr id="27" name="Rettangolo arrotondato 26"/>
          <p:cNvSpPr/>
          <p:nvPr/>
        </p:nvSpPr>
        <p:spPr>
          <a:xfrm>
            <a:off x="1835696" y="1268760"/>
            <a:ext cx="24482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ANALISI</a:t>
            </a:r>
            <a:endParaRPr lang="it-IT" b="1" dirty="0"/>
          </a:p>
        </p:txBody>
      </p:sp>
      <p:sp>
        <p:nvSpPr>
          <p:cNvPr id="28" name="Rettangolo arrotondato 27"/>
          <p:cNvSpPr/>
          <p:nvPr/>
        </p:nvSpPr>
        <p:spPr>
          <a:xfrm>
            <a:off x="1979712" y="5733256"/>
            <a:ext cx="2448272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USCITA</a:t>
            </a:r>
            <a:endParaRPr lang="it-IT" dirty="0"/>
          </a:p>
        </p:txBody>
      </p:sp>
      <p:sp>
        <p:nvSpPr>
          <p:cNvPr id="29" name="Freccia in giù 28"/>
          <p:cNvSpPr/>
          <p:nvPr/>
        </p:nvSpPr>
        <p:spPr>
          <a:xfrm>
            <a:off x="2987824" y="4437112"/>
            <a:ext cx="50405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in giù 29"/>
          <p:cNvSpPr/>
          <p:nvPr/>
        </p:nvSpPr>
        <p:spPr>
          <a:xfrm>
            <a:off x="2915816" y="3284984"/>
            <a:ext cx="50405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Parentesi graffa chiusa 30"/>
          <p:cNvSpPr/>
          <p:nvPr/>
        </p:nvSpPr>
        <p:spPr>
          <a:xfrm>
            <a:off x="4427984" y="1268760"/>
            <a:ext cx="576064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b="1" dirty="0"/>
          </a:p>
        </p:txBody>
      </p:sp>
      <p:sp>
        <p:nvSpPr>
          <p:cNvPr id="32" name="Rettangolo 31"/>
          <p:cNvSpPr/>
          <p:nvPr/>
        </p:nvSpPr>
        <p:spPr>
          <a:xfrm>
            <a:off x="4932040" y="692696"/>
            <a:ext cx="1224136" cy="1313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400"/>
              </a:spcBef>
              <a:spcAft>
                <a:spcPts val="1000"/>
              </a:spcAft>
              <a:buClr>
                <a:srgbClr val="FE8637"/>
              </a:buClr>
              <a:buSzPct val="70000"/>
            </a:pPr>
            <a:endParaRPr lang="it-IT" sz="1400" b="1" dirty="0" smtClean="0">
              <a:solidFill>
                <a:prstClr val="black"/>
              </a:solidFill>
              <a:latin typeface="Century Schoolbook"/>
              <a:cs typeface="+mn-cs"/>
            </a:endParaRPr>
          </a:p>
          <a:p>
            <a:pPr lvl="0" fontAlgn="auto">
              <a:spcBef>
                <a:spcPts val="400"/>
              </a:spcBef>
              <a:spcAft>
                <a:spcPts val="1000"/>
              </a:spcAft>
              <a:buClr>
                <a:srgbClr val="FE8637"/>
              </a:buClr>
              <a:buSzPct val="70000"/>
            </a:pPr>
            <a:endParaRPr lang="it-IT" sz="1400" b="1" dirty="0" smtClean="0">
              <a:solidFill>
                <a:prstClr val="black"/>
              </a:solidFill>
              <a:latin typeface="Century Schoolbook"/>
              <a:cs typeface="+mn-cs"/>
            </a:endParaRPr>
          </a:p>
          <a:p>
            <a:pPr lvl="0" fontAlgn="auto">
              <a:spcBef>
                <a:spcPts val="400"/>
              </a:spcBef>
              <a:spcAft>
                <a:spcPts val="1000"/>
              </a:spcAft>
              <a:buClr>
                <a:srgbClr val="FE8637"/>
              </a:buClr>
              <a:buSzPct val="70000"/>
            </a:pPr>
            <a:r>
              <a:rPr lang="it-IT" sz="1400" b="1" dirty="0" smtClean="0">
                <a:solidFill>
                  <a:prstClr val="black"/>
                </a:solidFill>
                <a:latin typeface="Century Schoolbook"/>
                <a:cs typeface="+mn-cs"/>
              </a:rPr>
              <a:t>Intervento BREVE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251520" y="332656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processo di intervento 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04800" y="332656"/>
            <a:ext cx="5638800" cy="626931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it-IT" sz="45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L’analisi è  funzionale a conoscere lo stato dell’arte dell’azienda e a fare una valutazione</a:t>
            </a:r>
            <a:r>
              <a:rPr lang="it-IT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just">
              <a:buNone/>
            </a:pPr>
            <a:endParaRPr lang="it-IT" sz="39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it-IT" sz="3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Durata: 4 settimane</a:t>
            </a:r>
          </a:p>
          <a:p>
            <a:pPr algn="just"/>
            <a:r>
              <a:rPr lang="it-IT" sz="3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Analisi su:</a:t>
            </a:r>
          </a:p>
          <a:p>
            <a:pPr lvl="1"/>
            <a:endParaRPr lang="it-IT" sz="36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r>
              <a:rPr lang="it-IT" sz="36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Cash</a:t>
            </a:r>
            <a:r>
              <a:rPr lang="it-IT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flow, Bilancio,  CCN, processi di </a:t>
            </a:r>
            <a:r>
              <a:rPr lang="it-IT" sz="36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contabilita’</a:t>
            </a:r>
            <a:r>
              <a:rPr lang="it-IT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insolvenze, situazione Debiti e la PFN, il rating bancario, analisi costi, analisi marginalità, analisi di attendibilità dei dati e delle scritture  </a:t>
            </a:r>
          </a:p>
          <a:p>
            <a:endParaRPr lang="it-IT" dirty="0" smtClean="0"/>
          </a:p>
          <a:p>
            <a:pPr lvl="1"/>
            <a:r>
              <a:rPr lang="it-IT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Organizzazione (organigramma, processi, analisi delle competenze (chi fa cosa),  elementi di cultura aziendale, gli </a:t>
            </a:r>
            <a:r>
              <a:rPr lang="it-IT" sz="3600" i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shareholders</a:t>
            </a:r>
            <a:r>
              <a:rPr lang="it-IT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endParaRPr lang="it-IT" dirty="0" smtClean="0"/>
          </a:p>
          <a:p>
            <a:pPr lvl="1"/>
            <a:r>
              <a:rPr lang="it-IT" sz="3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Posizionamento strategico e competitivo (analisi del mercato e dei clienti, breve SWOT </a:t>
            </a:r>
            <a:r>
              <a:rPr lang="it-IT" sz="34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analisys</a:t>
            </a:r>
            <a:r>
              <a:rPr lang="it-IT" sz="3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it-IT" dirty="0" smtClean="0"/>
          </a:p>
          <a:p>
            <a:endParaRPr lang="it-IT" dirty="0" smtClean="0"/>
          </a:p>
        </p:txBody>
      </p:sp>
      <p:sp>
        <p:nvSpPr>
          <p:cNvPr id="5" name="Segnaposto testo 4"/>
          <p:cNvSpPr>
            <a:spLocks noGrp="1"/>
          </p:cNvSpPr>
          <p:nvPr>
            <p:ph type="body" idx="2"/>
          </p:nvPr>
        </p:nvSpPr>
        <p:spPr>
          <a:xfrm>
            <a:off x="6588224" y="1340768"/>
            <a:ext cx="1864176" cy="346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ANALISI</a:t>
            </a:r>
            <a:endParaRPr lang="it-IT" b="1" dirty="0"/>
          </a:p>
        </p:txBody>
      </p:sp>
      <p:sp>
        <p:nvSpPr>
          <p:cNvPr id="6" name="Rettangolo arrotondato 5"/>
          <p:cNvSpPr/>
          <p:nvPr/>
        </p:nvSpPr>
        <p:spPr>
          <a:xfrm>
            <a:off x="6660232" y="2060848"/>
            <a:ext cx="1800200" cy="43204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DEFINIZIONE DEL MANDATO</a:t>
            </a:r>
            <a:endParaRPr lang="it-IT" sz="1200" dirty="0"/>
          </a:p>
        </p:txBody>
      </p:sp>
      <p:sp>
        <p:nvSpPr>
          <p:cNvPr id="7" name="Rettangolo arrotondato 6"/>
          <p:cNvSpPr/>
          <p:nvPr/>
        </p:nvSpPr>
        <p:spPr>
          <a:xfrm>
            <a:off x="6660232" y="2852936"/>
            <a:ext cx="1872208" cy="50405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/>
              <a:t>AZIONE</a:t>
            </a:r>
            <a:endParaRPr lang="it-IT" sz="1200" b="1" dirty="0"/>
          </a:p>
        </p:txBody>
      </p:sp>
      <p:sp>
        <p:nvSpPr>
          <p:cNvPr id="9" name="Rettangolo arrotondato 8"/>
          <p:cNvSpPr/>
          <p:nvPr/>
        </p:nvSpPr>
        <p:spPr>
          <a:xfrm>
            <a:off x="6732240" y="3789040"/>
            <a:ext cx="1872208" cy="43204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CONTROLLO</a:t>
            </a:r>
            <a:endParaRPr lang="it-IT" sz="1200" dirty="0"/>
          </a:p>
        </p:txBody>
      </p:sp>
      <p:sp>
        <p:nvSpPr>
          <p:cNvPr id="10" name="Rettangolo arrotondato 9"/>
          <p:cNvSpPr/>
          <p:nvPr/>
        </p:nvSpPr>
        <p:spPr>
          <a:xfrm>
            <a:off x="6732240" y="4653136"/>
            <a:ext cx="1872208" cy="36004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USCITA</a:t>
            </a:r>
            <a:endParaRPr lang="it-IT" sz="1200" dirty="0"/>
          </a:p>
        </p:txBody>
      </p:sp>
      <p:sp>
        <p:nvSpPr>
          <p:cNvPr id="11" name="Freccia in giù 10"/>
          <p:cNvSpPr/>
          <p:nvPr/>
        </p:nvSpPr>
        <p:spPr>
          <a:xfrm>
            <a:off x="7236296" y="1772816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7308304" y="25649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7308304" y="3501008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7380312" y="43651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04800" y="332656"/>
            <a:ext cx="5638800" cy="6269312"/>
          </a:xfrm>
        </p:spPr>
        <p:txBody>
          <a:bodyPr>
            <a:normAutofit fontScale="77500" lnSpcReduction="20000"/>
          </a:bodyPr>
          <a:lstStyle/>
          <a:p>
            <a:endParaRPr lang="it-IT" sz="2800" dirty="0" smtClean="0"/>
          </a:p>
          <a:p>
            <a:pPr algn="ctr">
              <a:buNone/>
            </a:pPr>
            <a:r>
              <a:rPr lang="it-IT" sz="32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Definire un mandato chiaro e condiviso con l’azienda per determinare obiettivi dell’intervento</a:t>
            </a:r>
          </a:p>
          <a:p>
            <a:pPr algn="ctr">
              <a:buNone/>
            </a:pPr>
            <a:endParaRPr lang="it-IT" sz="32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it-IT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</a:t>
            </a:r>
            <a:r>
              <a:rPr lang="it-IT" sz="3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Intervento BREVE</a:t>
            </a:r>
            <a:r>
              <a:rPr lang="it-IT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produzione di report contenente risultati analisi e conclusioni operative </a:t>
            </a:r>
          </a:p>
          <a:p>
            <a:pPr algn="just"/>
            <a:endParaRPr lang="it-IT" sz="3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it-IT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</a:t>
            </a:r>
            <a:r>
              <a:rPr lang="it-IT" sz="3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Intervento LUNGO</a:t>
            </a:r>
            <a:r>
              <a:rPr lang="it-IT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sulla base dell’analisi preliminare, progettazione del servizio di assistenza necessario sulla base degli obiettivi.  </a:t>
            </a:r>
          </a:p>
          <a:p>
            <a:pPr algn="just"/>
            <a:endParaRPr lang="it-IT" sz="3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it-IT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</a:t>
            </a:r>
            <a:r>
              <a:rPr lang="it-IT" sz="30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Temporary</a:t>
            </a:r>
            <a:r>
              <a:rPr lang="it-IT" sz="3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Management</a:t>
            </a:r>
            <a:r>
              <a:rPr lang="it-IT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definizione del progetto di rilancio e delle deleghe operative</a:t>
            </a:r>
          </a:p>
          <a:p>
            <a:endParaRPr lang="it-IT" dirty="0" smtClean="0"/>
          </a:p>
        </p:txBody>
      </p:sp>
      <p:sp>
        <p:nvSpPr>
          <p:cNvPr id="5" name="Segnaposto testo 4"/>
          <p:cNvSpPr>
            <a:spLocks noGrp="1"/>
          </p:cNvSpPr>
          <p:nvPr>
            <p:ph type="body" idx="2"/>
          </p:nvPr>
        </p:nvSpPr>
        <p:spPr>
          <a:xfrm>
            <a:off x="6588224" y="1340768"/>
            <a:ext cx="1864176" cy="3463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ANALISI</a:t>
            </a:r>
            <a:endParaRPr lang="it-IT" b="1" dirty="0"/>
          </a:p>
        </p:txBody>
      </p:sp>
      <p:sp>
        <p:nvSpPr>
          <p:cNvPr id="6" name="Rettangolo arrotondato 5"/>
          <p:cNvSpPr/>
          <p:nvPr/>
        </p:nvSpPr>
        <p:spPr>
          <a:xfrm>
            <a:off x="6660232" y="2060848"/>
            <a:ext cx="1800200" cy="432048"/>
          </a:xfrm>
          <a:prstGeom prst="roundRect">
            <a:avLst/>
          </a:prstGeom>
          <a:solidFill>
            <a:schemeClr val="accent5">
              <a:tint val="66000"/>
              <a:satMod val="1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/>
              <a:t>DEFINIZIONE DEL MANDATO</a:t>
            </a:r>
            <a:endParaRPr lang="it-IT" sz="1200" b="1" dirty="0"/>
          </a:p>
        </p:txBody>
      </p:sp>
      <p:sp>
        <p:nvSpPr>
          <p:cNvPr id="7" name="Rettangolo arrotondato 6"/>
          <p:cNvSpPr/>
          <p:nvPr/>
        </p:nvSpPr>
        <p:spPr>
          <a:xfrm>
            <a:off x="6660232" y="2852936"/>
            <a:ext cx="1872208" cy="50405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/>
              <a:t>AZIONE</a:t>
            </a:r>
            <a:endParaRPr lang="it-IT" sz="1200" b="1" dirty="0"/>
          </a:p>
        </p:txBody>
      </p:sp>
      <p:sp>
        <p:nvSpPr>
          <p:cNvPr id="9" name="Rettangolo arrotondato 8"/>
          <p:cNvSpPr/>
          <p:nvPr/>
        </p:nvSpPr>
        <p:spPr>
          <a:xfrm>
            <a:off x="6732240" y="3789040"/>
            <a:ext cx="1872208" cy="43204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CONTROLLO</a:t>
            </a:r>
            <a:endParaRPr lang="it-IT" sz="1200" dirty="0"/>
          </a:p>
        </p:txBody>
      </p:sp>
      <p:sp>
        <p:nvSpPr>
          <p:cNvPr id="10" name="Rettangolo arrotondato 9"/>
          <p:cNvSpPr/>
          <p:nvPr/>
        </p:nvSpPr>
        <p:spPr>
          <a:xfrm>
            <a:off x="6732240" y="4653136"/>
            <a:ext cx="1872208" cy="36004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USCITA</a:t>
            </a:r>
            <a:endParaRPr lang="it-IT" sz="1200" dirty="0"/>
          </a:p>
        </p:txBody>
      </p:sp>
      <p:sp>
        <p:nvSpPr>
          <p:cNvPr id="11" name="Freccia in giù 10"/>
          <p:cNvSpPr/>
          <p:nvPr/>
        </p:nvSpPr>
        <p:spPr>
          <a:xfrm>
            <a:off x="7236296" y="1772816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7308304" y="25649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7308304" y="3501008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7380312" y="43651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04800" y="548680"/>
            <a:ext cx="5638800" cy="612068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t-IT" sz="2800" dirty="0" smtClean="0"/>
          </a:p>
          <a:p>
            <a:pPr algn="ctr">
              <a:buNone/>
            </a:pPr>
            <a:r>
              <a:rPr lang="it-IT" sz="100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raggiungere i risultati intervenendo attivamente nella gestione dell’azienda e assumendo eventuali deleghe operative. </a:t>
            </a:r>
          </a:p>
          <a:p>
            <a:endParaRPr lang="it-IT" sz="4000" dirty="0" smtClean="0"/>
          </a:p>
          <a:p>
            <a:r>
              <a:rPr lang="it-IT" sz="9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Durata: coerente con gli obiettivi stabiliti</a:t>
            </a:r>
          </a:p>
          <a:p>
            <a:endParaRPr lang="it-IT" sz="96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it-IT" sz="9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Intervento </a:t>
            </a:r>
            <a:r>
              <a:rPr lang="it-IT" sz="9200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LUNGO</a:t>
            </a:r>
            <a:r>
              <a:rPr lang="it-IT" sz="9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progettazione ed implementate di strumenti e di modelli per il controllo del business</a:t>
            </a:r>
          </a:p>
          <a:p>
            <a:r>
              <a:rPr lang="it-IT" sz="9200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TEMPORARY MANAGEMENT</a:t>
            </a:r>
            <a:r>
              <a:rPr lang="it-IT" sz="9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è inserito in azienda un nuovo profilo manageriale che lavora direttamente all’interno a fianco della proprietà e del </a:t>
            </a:r>
            <a:r>
              <a:rPr lang="it-IT" sz="96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CdA</a:t>
            </a:r>
            <a:r>
              <a:rPr lang="it-IT" sz="9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assumendo adeguate deleghe ordinarie</a:t>
            </a:r>
            <a:r>
              <a:rPr lang="it-IT" sz="9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2"/>
          </p:nvPr>
        </p:nvSpPr>
        <p:spPr>
          <a:xfrm>
            <a:off x="6588224" y="1340768"/>
            <a:ext cx="1864176" cy="3463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ANALISI</a:t>
            </a:r>
            <a:endParaRPr lang="it-IT" b="1" dirty="0"/>
          </a:p>
        </p:txBody>
      </p:sp>
      <p:sp>
        <p:nvSpPr>
          <p:cNvPr id="9" name="Rettangolo arrotondato 8"/>
          <p:cNvSpPr/>
          <p:nvPr/>
        </p:nvSpPr>
        <p:spPr>
          <a:xfrm>
            <a:off x="6732240" y="3789040"/>
            <a:ext cx="1872208" cy="43204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CONTROLLO</a:t>
            </a:r>
            <a:endParaRPr lang="it-IT" sz="1200" dirty="0"/>
          </a:p>
        </p:txBody>
      </p:sp>
      <p:sp>
        <p:nvSpPr>
          <p:cNvPr id="10" name="Rettangolo arrotondato 9"/>
          <p:cNvSpPr/>
          <p:nvPr/>
        </p:nvSpPr>
        <p:spPr>
          <a:xfrm>
            <a:off x="6732240" y="4653136"/>
            <a:ext cx="1872208" cy="36004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USCITA</a:t>
            </a:r>
            <a:endParaRPr lang="it-IT" sz="1200" dirty="0"/>
          </a:p>
        </p:txBody>
      </p:sp>
      <p:sp>
        <p:nvSpPr>
          <p:cNvPr id="11" name="Freccia in giù 10"/>
          <p:cNvSpPr/>
          <p:nvPr/>
        </p:nvSpPr>
        <p:spPr>
          <a:xfrm>
            <a:off x="7236296" y="1772816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7308304" y="25649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7308304" y="3501008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7380312" y="43651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6588224" y="2060848"/>
            <a:ext cx="1872208" cy="43204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DEFINIZIONE DEL MANDATO</a:t>
            </a:r>
            <a:endParaRPr lang="it-IT" sz="1200" dirty="0"/>
          </a:p>
        </p:txBody>
      </p:sp>
      <p:sp>
        <p:nvSpPr>
          <p:cNvPr id="18" name="Segnaposto testo 4"/>
          <p:cNvSpPr txBox="1">
            <a:spLocks/>
          </p:cNvSpPr>
          <p:nvPr/>
        </p:nvSpPr>
        <p:spPr>
          <a:xfrm>
            <a:off x="6660232" y="2780928"/>
            <a:ext cx="18641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100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AZIONE</a:t>
            </a: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idx="2"/>
          </p:nvPr>
        </p:nvSpPr>
        <p:spPr>
          <a:xfrm>
            <a:off x="6588224" y="1340768"/>
            <a:ext cx="1864176" cy="3463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ANALISI</a:t>
            </a:r>
            <a:endParaRPr lang="it-IT" b="1" dirty="0"/>
          </a:p>
        </p:txBody>
      </p:sp>
      <p:sp>
        <p:nvSpPr>
          <p:cNvPr id="9" name="Rettangolo arrotondato 8"/>
          <p:cNvSpPr/>
          <p:nvPr/>
        </p:nvSpPr>
        <p:spPr>
          <a:xfrm>
            <a:off x="6732240" y="3789040"/>
            <a:ext cx="1872208" cy="432048"/>
          </a:xfrm>
          <a:prstGeom prst="roundRect">
            <a:avLst/>
          </a:prstGeom>
          <a:solidFill>
            <a:schemeClr val="accent5">
              <a:tint val="66000"/>
              <a:satMod val="1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/>
              <a:t>CONTROLLO</a:t>
            </a:r>
            <a:endParaRPr lang="it-IT" sz="1200" b="1" dirty="0"/>
          </a:p>
        </p:txBody>
      </p:sp>
      <p:sp>
        <p:nvSpPr>
          <p:cNvPr id="10" name="Rettangolo arrotondato 9"/>
          <p:cNvSpPr/>
          <p:nvPr/>
        </p:nvSpPr>
        <p:spPr>
          <a:xfrm>
            <a:off x="6732240" y="4653136"/>
            <a:ext cx="1872208" cy="36004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USCITA</a:t>
            </a:r>
            <a:endParaRPr lang="it-IT" sz="1200" dirty="0"/>
          </a:p>
        </p:txBody>
      </p:sp>
      <p:sp>
        <p:nvSpPr>
          <p:cNvPr id="11" name="Freccia in giù 10"/>
          <p:cNvSpPr/>
          <p:nvPr/>
        </p:nvSpPr>
        <p:spPr>
          <a:xfrm>
            <a:off x="7236296" y="1772816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7308304" y="25649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7308304" y="3501008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7380312" y="43651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6588224" y="2060848"/>
            <a:ext cx="1872208" cy="43204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DEFINIZIONE DEL MANDATO</a:t>
            </a:r>
            <a:endParaRPr lang="it-IT" sz="1200" dirty="0"/>
          </a:p>
        </p:txBody>
      </p:sp>
      <p:sp>
        <p:nvSpPr>
          <p:cNvPr id="18" name="Segnaposto testo 4"/>
          <p:cNvSpPr txBox="1">
            <a:spLocks/>
          </p:cNvSpPr>
          <p:nvPr/>
        </p:nvSpPr>
        <p:spPr>
          <a:xfrm>
            <a:off x="6660232" y="2780928"/>
            <a:ext cx="1864176" cy="50405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100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AZIONE</a:t>
            </a: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67544" y="476672"/>
            <a:ext cx="5544616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Condividere con l’azienda i risultati e l’andamento del progetto</a:t>
            </a:r>
          </a:p>
          <a:p>
            <a:pPr algn="ctr"/>
            <a:endParaRPr lang="it-IT" sz="25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it-IT" sz="2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Report scritti periodici di  misurazione quantitativa dei risultati.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it-IT" sz="2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Condivisione delle scelte ed eventuali correzioni al progetto originario. 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it-IT" sz="2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Analisi degli scostamenti, quantitativa e qualitativa</a:t>
            </a:r>
            <a:endParaRPr lang="it-IT" sz="25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it-IT" sz="25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it-IT" sz="24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it-IT" sz="24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idx="2"/>
          </p:nvPr>
        </p:nvSpPr>
        <p:spPr>
          <a:xfrm>
            <a:off x="6588224" y="1340768"/>
            <a:ext cx="1864176" cy="3463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ANALISI</a:t>
            </a:r>
            <a:endParaRPr lang="it-IT" b="1" dirty="0"/>
          </a:p>
        </p:txBody>
      </p:sp>
      <p:sp>
        <p:nvSpPr>
          <p:cNvPr id="10" name="Rettangolo arrotondato 9"/>
          <p:cNvSpPr/>
          <p:nvPr/>
        </p:nvSpPr>
        <p:spPr>
          <a:xfrm>
            <a:off x="6732240" y="4653136"/>
            <a:ext cx="1872208" cy="360040"/>
          </a:xfrm>
          <a:prstGeom prst="roundRect">
            <a:avLst/>
          </a:prstGeom>
          <a:solidFill>
            <a:schemeClr val="accent5">
              <a:tint val="66000"/>
              <a:satMod val="1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USCITA</a:t>
            </a:r>
            <a:endParaRPr lang="it-IT" sz="1200" dirty="0"/>
          </a:p>
        </p:txBody>
      </p:sp>
      <p:sp>
        <p:nvSpPr>
          <p:cNvPr id="11" name="Freccia in giù 10"/>
          <p:cNvSpPr/>
          <p:nvPr/>
        </p:nvSpPr>
        <p:spPr>
          <a:xfrm>
            <a:off x="7236296" y="1772816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7308304" y="25649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7308304" y="3501008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7380312" y="4365104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6588224" y="2060848"/>
            <a:ext cx="1872208" cy="432048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DEFINIZIONE DEL MANDATO</a:t>
            </a:r>
            <a:endParaRPr lang="it-IT" sz="1200" dirty="0"/>
          </a:p>
        </p:txBody>
      </p:sp>
      <p:sp>
        <p:nvSpPr>
          <p:cNvPr id="18" name="Segnaposto testo 4"/>
          <p:cNvSpPr txBox="1">
            <a:spLocks/>
          </p:cNvSpPr>
          <p:nvPr/>
        </p:nvSpPr>
        <p:spPr>
          <a:xfrm>
            <a:off x="6660232" y="2780928"/>
            <a:ext cx="1864176" cy="50405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100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AZIONE</a:t>
            </a: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51520" y="404664"/>
            <a:ext cx="5400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5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CLOSING: garantire il passaggio verso un assetto definitivo </a:t>
            </a:r>
            <a:endParaRPr lang="it-IT" sz="2800" dirty="0" smtClean="0"/>
          </a:p>
          <a:p>
            <a:pPr algn="ctr"/>
            <a:endParaRPr lang="it-IT" sz="25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it-IT" sz="2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Trasmissione strutturata del patrimonio informativo accumulato durante l’intervento</a:t>
            </a: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it-IT" sz="2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Trasmissione del quadro strategico di medio/lungo termine</a:t>
            </a: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it-IT" sz="2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Valutazioni  con l’azienda sulle risorse aziendali </a:t>
            </a: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it-IT" sz="2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Assistenza, ove necessario,  sulla selezione e  sull’ingresso di nuovo personale </a:t>
            </a:r>
            <a:endParaRPr lang="it-IT" sz="25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it-IT" sz="24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it-IT" sz="24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6660232" y="3717032"/>
            <a:ext cx="1872208" cy="432048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CONTROLLO</a:t>
            </a:r>
            <a:endParaRPr lang="it-IT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500" dirty="0" smtClean="0"/>
              <a:t>Contatti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Sandra </a:t>
            </a:r>
            <a:r>
              <a:rPr lang="it-IT" dirty="0" err="1" smtClean="0"/>
              <a:t>Montelisciani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it-IT" dirty="0" smtClean="0"/>
              <a:t>Firenze  (Italy)</a:t>
            </a:r>
            <a:endParaRPr lang="it-IT" dirty="0" smtClean="0"/>
          </a:p>
          <a:p>
            <a:pPr algn="ctr"/>
            <a:r>
              <a:rPr lang="it-IT" dirty="0" smtClean="0"/>
              <a:t>Tel: (+39) 335 7057747</a:t>
            </a:r>
          </a:p>
          <a:p>
            <a:pPr algn="ctr"/>
            <a:r>
              <a:rPr lang="it-IT" dirty="0" smtClean="0"/>
              <a:t>Fax: 055.790089</a:t>
            </a:r>
          </a:p>
          <a:p>
            <a:pPr algn="ctr"/>
            <a:r>
              <a:rPr lang="it-IT" dirty="0" smtClean="0"/>
              <a:t>Web: www.sandramontelisciani.it</a:t>
            </a:r>
          </a:p>
          <a:p>
            <a:pPr algn="ctr"/>
            <a:r>
              <a:rPr lang="it-IT" dirty="0" smtClean="0"/>
              <a:t>e-mail: sandra@sandramontelisciani.it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1835696" y="908720"/>
            <a:ext cx="7056784" cy="547260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3300" dirty="0" smtClean="0"/>
              <a:t>Cosa e’ il controllo dell’impresa</a:t>
            </a:r>
            <a:br>
              <a:rPr lang="it-IT" sz="3300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0" dirty="0" smtClean="0"/>
              <a:t>Un’azione di verifica dell’	efficacia della gestione dell’impresa verso gli obiettivi predefiniti.</a:t>
            </a:r>
            <a:br>
              <a:rPr lang="it-IT" b="0" dirty="0" smtClean="0"/>
            </a:br>
            <a:r>
              <a:rPr lang="it-IT" b="0" dirty="0" smtClean="0"/>
              <a:t/>
            </a:r>
            <a:br>
              <a:rPr lang="it-IT" b="0" dirty="0" smtClean="0"/>
            </a:br>
            <a:r>
              <a:rPr lang="it-IT" b="0" dirty="0" smtClean="0"/>
              <a:t/>
            </a:r>
            <a:br>
              <a:rPr lang="it-IT" b="0" dirty="0" smtClean="0"/>
            </a:br>
            <a:r>
              <a:rPr lang="it-IT" b="0" dirty="0" smtClean="0"/>
              <a:t/>
            </a:r>
            <a:br>
              <a:rPr lang="it-IT" b="0" dirty="0" smtClean="0"/>
            </a:br>
            <a:r>
              <a:rPr lang="it-IT" b="0" dirty="0" smtClean="0"/>
              <a:t/>
            </a:r>
            <a:br>
              <a:rPr lang="it-IT" b="0" dirty="0" smtClean="0"/>
            </a:br>
            <a:r>
              <a:rPr lang="it-IT" b="0" dirty="0" smtClean="0"/>
              <a:t/>
            </a:r>
            <a:br>
              <a:rPr lang="it-IT" b="0" dirty="0" smtClean="0"/>
            </a:br>
            <a:endParaRPr lang="it-IT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5940152" y="188640"/>
            <a:ext cx="302433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1835696" y="764704"/>
            <a:ext cx="7056784" cy="547260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3300" dirty="0" smtClean="0"/>
              <a:t>Cosa e’ lo stato di crisi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0" dirty="0" smtClean="0"/>
              <a:t>Secondo i principi dell’economia aziendale: </a:t>
            </a:r>
            <a:br>
              <a:rPr lang="it-IT" b="0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u="sng" dirty="0" smtClean="0"/>
              <a:t>UN’IMPRESA E’ IN CRISI QUANDO DISTRUGGE VALORE </a:t>
            </a:r>
            <a:br>
              <a:rPr lang="it-IT" u="sng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0" dirty="0" smtClean="0"/>
              <a:t>cioè quando il rendimento del capitale investito è inferiore al costo delle risorse impiegate </a:t>
            </a:r>
            <a:br>
              <a:rPr lang="it-IT" b="0" dirty="0" smtClean="0"/>
            </a:br>
            <a:r>
              <a:rPr lang="it-IT" b="0" dirty="0" smtClean="0"/>
              <a:t>(fornite da Banche e Soci) </a:t>
            </a:r>
            <a:br>
              <a:rPr lang="it-IT" b="0" dirty="0" smtClean="0"/>
            </a:br>
            <a:endParaRPr lang="it-IT" b="0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5940152" y="188640"/>
            <a:ext cx="302433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1835696" y="908720"/>
            <a:ext cx="7056784" cy="5184104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I tipi di crisi</a:t>
            </a:r>
            <a:br>
              <a:rPr lang="it-IT" dirty="0" smtClean="0"/>
            </a:b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b="0" dirty="0" smtClean="0"/>
              <a:t>Il termine </a:t>
            </a:r>
            <a:r>
              <a:rPr lang="it-IT" dirty="0" smtClean="0"/>
              <a:t>CRISI</a:t>
            </a:r>
            <a:r>
              <a:rPr lang="it-IT" b="0" dirty="0" smtClean="0"/>
              <a:t> spesso e’ usato genericamente, </a:t>
            </a:r>
            <a:br>
              <a:rPr lang="it-IT" b="0" dirty="0" smtClean="0"/>
            </a:br>
            <a:r>
              <a:rPr lang="it-IT" b="0" dirty="0" smtClean="0"/>
              <a:t>ma diverse sono le tipologie  di crisi e diversi sono le modalità di intervento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5940152" y="188640"/>
            <a:ext cx="302433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1691680" y="836712"/>
            <a:ext cx="7200800" cy="5256112"/>
          </a:xfrm>
        </p:spPr>
        <p:txBody>
          <a:bodyPr>
            <a:normAutofit/>
          </a:bodyPr>
          <a:lstStyle/>
          <a:p>
            <a:pPr algn="ctr"/>
            <a:r>
              <a:rPr lang="it-IT" sz="3300" dirty="0" smtClean="0"/>
              <a:t>Crisi economica: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b="0" cap="none" dirty="0" smtClean="0"/>
              <a:t>quando si perpetua lo stato in cui il rendimento del capitale investito è inferiore al costo delle fonti finanziarie</a:t>
            </a:r>
            <a:br>
              <a:rPr lang="it-IT" b="0" cap="none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3300" dirty="0" smtClean="0"/>
              <a:t>Crisi finanziaria: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b="0" cap="none" dirty="0" smtClean="0"/>
              <a:t>le fonti di liquidità sono insufficienti a sostenere gli impieghi necessari per rinnovare  il Capitale Investito e per rispettare il pagamento dei debiti assunti</a:t>
            </a:r>
            <a:endParaRPr lang="it-IT" cap="none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5940152" y="188640"/>
            <a:ext cx="302433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08912" cy="1512168"/>
          </a:xfrm>
        </p:spPr>
        <p:txBody>
          <a:bodyPr>
            <a:noAutofit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Il Controllo : Creazione del valore</a:t>
            </a:r>
            <a:br>
              <a:rPr lang="it-IT" b="1" dirty="0" smtClean="0"/>
            </a:br>
            <a:r>
              <a:rPr lang="it-IT" b="1" dirty="0" smtClean="0"/>
              <a:t>= </a:t>
            </a:r>
            <a:br>
              <a:rPr lang="it-IT" b="1" dirty="0" smtClean="0"/>
            </a:br>
            <a:r>
              <a:rPr lang="it-IT" b="1" dirty="0" smtClean="0"/>
              <a:t> Crisi  :  Distruzione del valore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7787208" cy="3981056"/>
          </a:xfrm>
        </p:spPr>
        <p:txBody>
          <a:bodyPr>
            <a:normAutofit lnSpcReduction="10000"/>
          </a:bodyPr>
          <a:lstStyle/>
          <a:p>
            <a:endParaRPr lang="it-IT" sz="3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L’attività del CONTROLLO è strettamente legata al concetto di VALORE.</a:t>
            </a:r>
          </a:p>
          <a:p>
            <a:pPr algn="ctr"/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VALORE assume un significato sempre più centrale in tempi di recessione/stagnazione economica</a:t>
            </a:r>
            <a:r>
              <a:rPr lang="it-IT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ctr"/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CONTINUTA’ AZIENDALE è garantita solo attraverso validi strumenti di controllo della gestione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940152" y="188640"/>
            <a:ext cx="302433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80920" cy="796950"/>
          </a:xfrm>
        </p:spPr>
        <p:txBody>
          <a:bodyPr/>
          <a:lstStyle/>
          <a:p>
            <a:pPr algn="ctr"/>
            <a:r>
              <a:rPr lang="it-IT" b="1" dirty="0" smtClean="0"/>
              <a:t>Lo Strumento di diagnosi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2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Lo strumento di diagnosi e di controllo analizza la relazione e la misurazione tra:</a:t>
            </a:r>
          </a:p>
          <a:p>
            <a:pPr>
              <a:buNone/>
            </a:pPr>
            <a:endParaRPr lang="it-IT" sz="29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it-IT" sz="29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CIN</a:t>
            </a:r>
            <a:r>
              <a:rPr lang="it-IT" sz="2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</a:t>
            </a:r>
            <a:r>
              <a:rPr lang="it-IT" sz="29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Assets</a:t>
            </a:r>
            <a:r>
              <a:rPr lang="it-IT" sz="2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+ CCN </a:t>
            </a:r>
          </a:p>
          <a:p>
            <a:r>
              <a:rPr lang="it-IT" sz="29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Reddito operativo </a:t>
            </a:r>
            <a:r>
              <a:rPr lang="it-IT" sz="2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defiscalizzato</a:t>
            </a:r>
          </a:p>
          <a:p>
            <a:r>
              <a:rPr lang="it-IT" sz="29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Costo </a:t>
            </a:r>
            <a:r>
              <a:rPr lang="it-IT" sz="2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medio ponderato delle </a:t>
            </a:r>
            <a:r>
              <a:rPr lang="it-IT" sz="29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Risorse finanziarie </a:t>
            </a:r>
          </a:p>
          <a:p>
            <a:pPr>
              <a:buNone/>
            </a:pPr>
            <a:endParaRPr lang="it-IT" sz="29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it-IT" sz="2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 ottiene un punto di osservazione diverso: dal C/Economico al </a:t>
            </a:r>
            <a:r>
              <a:rPr lang="it-IT" sz="29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Cash</a:t>
            </a:r>
            <a:r>
              <a:rPr lang="it-IT" sz="29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Flow</a:t>
            </a:r>
            <a:r>
              <a:rPr lang="it-IT" sz="2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>
                <a:latin typeface="+mn-lt"/>
                <a:hlinkClick r:id="rId2"/>
              </a:rPr>
              <a:t>www.sandramontelisciani.it</a:t>
            </a:r>
            <a:endParaRPr lang="it-IT" sz="1300" spc="1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472608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it-IT" sz="7400" dirty="0" smtClean="0">
                <a:solidFill>
                  <a:schemeClr val="tx2"/>
                </a:solidFill>
              </a:rPr>
              <a:t>Lo strumento di diagnosi e di controllo  fornisce </a:t>
            </a:r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</a:t>
            </a:r>
          </a:p>
          <a:p>
            <a:pPr algn="ctr">
              <a:buNone/>
            </a:pPr>
            <a:r>
              <a:rPr lang="it-IT" sz="83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Quantificazione del valore</a:t>
            </a:r>
          </a:p>
          <a:p>
            <a:pPr algn="ctr">
              <a:buNone/>
            </a:pPr>
            <a:endParaRPr lang="it-IT" sz="74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Permette di conoscere se l’azienda sta </a:t>
            </a:r>
          </a:p>
          <a:p>
            <a:pPr algn="ctr">
              <a:buNone/>
            </a:pPr>
            <a:r>
              <a:rPr lang="it-IT" sz="74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Creando o Distruggendo VALORE</a:t>
            </a:r>
          </a:p>
          <a:p>
            <a:pPr algn="ctr">
              <a:buNone/>
            </a:pPr>
            <a:endParaRPr lang="it-IT" sz="39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Creare Valore significa:</a:t>
            </a:r>
          </a:p>
          <a:p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Uno  “stato di salute” più sano </a:t>
            </a:r>
          </a:p>
          <a:p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Una prospettiva di continuità aziendale più longeva</a:t>
            </a:r>
          </a:p>
          <a:p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 crescita della liquidità autoprodotta</a:t>
            </a:r>
          </a:p>
          <a:p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Una migliore autonomia dalle Banche  </a:t>
            </a:r>
          </a:p>
          <a:p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Minor costo di interessi bancari  </a:t>
            </a:r>
          </a:p>
          <a:p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 valore più alto delle quote dei soci</a:t>
            </a:r>
          </a:p>
          <a:p>
            <a:r>
              <a:rPr lang="it-IT" sz="7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Un’attrazione più appetibile dagli investitori e dal mercato</a:t>
            </a:r>
            <a:endParaRPr lang="it-IT" sz="7400" dirty="0"/>
          </a:p>
        </p:txBody>
      </p:sp>
      <p:sp>
        <p:nvSpPr>
          <p:cNvPr id="5" name="Rettangolo 4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80920" cy="648072"/>
          </a:xfrm>
        </p:spPr>
        <p:txBody>
          <a:bodyPr/>
          <a:lstStyle/>
          <a:p>
            <a:pPr algn="ctr"/>
            <a:r>
              <a:rPr lang="it-IT" b="1" dirty="0" smtClean="0"/>
              <a:t>Misurazione del valore</a:t>
            </a:r>
            <a:endParaRPr lang="it-IT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“</a:t>
            </a:r>
            <a:r>
              <a:rPr lang="it-IT" b="1" dirty="0" err="1" smtClean="0"/>
              <a:t>Cash</a:t>
            </a:r>
            <a:r>
              <a:rPr lang="it-IT" b="1" dirty="0" smtClean="0"/>
              <a:t> Flow </a:t>
            </a:r>
            <a:r>
              <a:rPr lang="it-IT" b="1" dirty="0" err="1" smtClean="0"/>
              <a:t>is</a:t>
            </a:r>
            <a:r>
              <a:rPr lang="it-IT" b="1" dirty="0" smtClean="0"/>
              <a:t> </a:t>
            </a:r>
            <a:r>
              <a:rPr lang="it-IT" sz="3300" b="1" dirty="0" smtClean="0"/>
              <a:t>KING” </a:t>
            </a:r>
            <a:endParaRPr lang="it-IT" sz="33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787208" cy="50611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it-IT" dirty="0" smtClean="0"/>
          </a:p>
          <a:p>
            <a:pPr algn="just">
              <a:buNone/>
            </a:pP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</a:t>
            </a:r>
            <a:r>
              <a:rPr lang="it-IT" sz="27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CASH FLOW  </a:t>
            </a: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è la liquidità autoprodotta (o assorbita) dall’impresa attraverso la gestione del suo business.</a:t>
            </a:r>
          </a:p>
          <a:p>
            <a:pPr algn="ctr">
              <a:buNone/>
            </a:pP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</a:t>
            </a:r>
            <a:r>
              <a:rPr lang="it-IT" sz="27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CASH FLOW  </a:t>
            </a: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è:</a:t>
            </a:r>
          </a:p>
          <a:p>
            <a:pPr algn="just">
              <a:buNone/>
            </a:pPr>
            <a:endParaRPr lang="it-IT" sz="27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l’unico punto di osservazione </a:t>
            </a:r>
            <a:r>
              <a:rPr lang="it-IT" sz="27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REALE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 subisce la soggettività di Metodi di valutazione 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è la monetizzazione dei risultati economici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7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permette una pianificazione più affidabile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Rettangolo 3"/>
          <p:cNvSpPr/>
          <p:nvPr/>
        </p:nvSpPr>
        <p:spPr>
          <a:xfrm>
            <a:off x="5940152" y="188640"/>
            <a:ext cx="26917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spc="100" dirty="0" smtClean="0">
                <a:latin typeface="+mn-lt"/>
                <a:hlinkClick r:id="rId2"/>
              </a:rPr>
              <a:t>www.sandramontelisciani.it</a:t>
            </a:r>
            <a:endParaRPr lang="it-IT" sz="1300" spc="100" dirty="0" smtClean="0"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603</TotalTime>
  <Words>677</Words>
  <Application>Microsoft Office PowerPoint</Application>
  <PresentationFormat>Presentazione su schermo (4:3)</PresentationFormat>
  <Paragraphs>161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Loggia</vt:lpstr>
      <vt:lpstr>Strumento di diagnosi   per il controllo dell’impresa e l’individuazione dello stato di crisi </vt:lpstr>
      <vt:lpstr>         Cosa e’ il controllo dell’impresa   Un’azione di verifica dell’ efficacia della gestione dell’impresa verso gli obiettivi predefiniti.      </vt:lpstr>
      <vt:lpstr>     Cosa e’ lo stato di crisi  Secondo i principi dell’economia aziendale:   UN’IMPRESA E’ IN CRISI QUANDO DISTRUGGE VALORE   cioè quando il rendimento del capitale investito è inferiore al costo delle risorse impiegate  (fornite da Banche e Soci)  </vt:lpstr>
      <vt:lpstr>I tipi di crisi    Il termine CRISI spesso e’ usato genericamente,  ma diverse sono le tipologie  di crisi e diversi sono le modalità di intervento   </vt:lpstr>
      <vt:lpstr>Crisi economica:  quando si perpetua lo stato in cui il rendimento del capitale investito è inferiore al costo delle fonti finanziarie  Crisi finanziaria:  le fonti di liquidità sono insufficienti a sostenere gli impieghi necessari per rinnovare  il Capitale Investito e per rispettare il pagamento dei debiti assunti</vt:lpstr>
      <vt:lpstr>    Il Controllo : Creazione del valore =   Crisi  :  Distruzione del valore</vt:lpstr>
      <vt:lpstr>Lo Strumento di diagnosi </vt:lpstr>
      <vt:lpstr>Misurazione del valore</vt:lpstr>
      <vt:lpstr> “Cash Flow is KING” 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Contatti Sandra Montelisciani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 D’IMPRESA GLI STRUMENTI A DISPOSIZIONE DEGLI IMPRENDITORI PER LA DIAGNOSI ED IL RISANAMENTO</dc:title>
  <dc:creator>Sandra</dc:creator>
  <cp:lastModifiedBy>Sandra</cp:lastModifiedBy>
  <cp:revision>119</cp:revision>
  <dcterms:created xsi:type="dcterms:W3CDTF">2012-10-14T08:36:03Z</dcterms:created>
  <dcterms:modified xsi:type="dcterms:W3CDTF">2012-10-25T11:07:20Z</dcterms:modified>
</cp:coreProperties>
</file>